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2"/>
  </p:notesMasterIdLst>
  <p:sldIdLst>
    <p:sldId id="258" r:id="rId2"/>
    <p:sldId id="337" r:id="rId3"/>
    <p:sldId id="338" r:id="rId4"/>
    <p:sldId id="336" r:id="rId5"/>
    <p:sldId id="328" r:id="rId6"/>
    <p:sldId id="327" r:id="rId7"/>
    <p:sldId id="342" r:id="rId8"/>
    <p:sldId id="306" r:id="rId9"/>
    <p:sldId id="330" r:id="rId10"/>
    <p:sldId id="319" r:id="rId11"/>
    <p:sldId id="299" r:id="rId12"/>
    <p:sldId id="290" r:id="rId13"/>
    <p:sldId id="291" r:id="rId14"/>
    <p:sldId id="340" r:id="rId15"/>
    <p:sldId id="334" r:id="rId16"/>
    <p:sldId id="259" r:id="rId17"/>
    <p:sldId id="343" r:id="rId18"/>
    <p:sldId id="339" r:id="rId19"/>
    <p:sldId id="311" r:id="rId20"/>
    <p:sldId id="280" r:id="rId21"/>
    <p:sldId id="287" r:id="rId22"/>
    <p:sldId id="283" r:id="rId23"/>
    <p:sldId id="284" r:id="rId24"/>
    <p:sldId id="308" r:id="rId25"/>
    <p:sldId id="323" r:id="rId26"/>
    <p:sldId id="315" r:id="rId27"/>
    <p:sldId id="303" r:id="rId28"/>
    <p:sldId id="305" r:id="rId29"/>
    <p:sldId id="317" r:id="rId30"/>
    <p:sldId id="316" r:id="rId31"/>
    <p:sldId id="322" r:id="rId32"/>
    <p:sldId id="285" r:id="rId33"/>
    <p:sldId id="286" r:id="rId34"/>
    <p:sldId id="292" r:id="rId35"/>
    <p:sldId id="314" r:id="rId36"/>
    <p:sldId id="260" r:id="rId37"/>
    <p:sldId id="307" r:id="rId38"/>
    <p:sldId id="278" r:id="rId39"/>
    <p:sldId id="265" r:id="rId40"/>
    <p:sldId id="296" r:id="rId41"/>
    <p:sldId id="277" r:id="rId42"/>
    <p:sldId id="279" r:id="rId43"/>
    <p:sldId id="282" r:id="rId44"/>
    <p:sldId id="298" r:id="rId45"/>
    <p:sldId id="309" r:id="rId46"/>
    <p:sldId id="281" r:id="rId47"/>
    <p:sldId id="310" r:id="rId48"/>
    <p:sldId id="289" r:id="rId49"/>
    <p:sldId id="297" r:id="rId50"/>
    <p:sldId id="304" r:id="rId51"/>
    <p:sldId id="288" r:id="rId52"/>
    <p:sldId id="300" r:id="rId53"/>
    <p:sldId id="301" r:id="rId54"/>
    <p:sldId id="302" r:id="rId55"/>
    <p:sldId id="320" r:id="rId56"/>
    <p:sldId id="321" r:id="rId57"/>
    <p:sldId id="324" r:id="rId58"/>
    <p:sldId id="325" r:id="rId59"/>
    <p:sldId id="266" r:id="rId60"/>
    <p:sldId id="293" r:id="rId6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51"/>
    <p:restoredTop sz="96327"/>
  </p:normalViewPr>
  <p:slideViewPr>
    <p:cSldViewPr snapToGrid="0">
      <p:cViewPr varScale="1">
        <p:scale>
          <a:sx n="135" d="100"/>
          <a:sy n="135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28.02.24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concept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DPG-Frühjahrstagung, Karlsruhe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2"/>
                </a:solidFill>
              </a:rPr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2"/>
                </a:solidFill>
              </a:rPr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7210353" cy="50695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test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Prompt identification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MCEq comparison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Few-author paper in progress (publish early 2024)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First analysis chain for prompt muon normalization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Proceed analysis…(systematics etc.)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spectrum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Future plan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Combined fit (prompt muons + neutrinos)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Measure pion/kaon ratio -&gt; muon puzzle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04F30-E50D-86A7-435A-1FEF6E1D5691}"/>
              </a:ext>
            </a:extLst>
          </p:cNvPr>
          <p:cNvSpPr txBox="1"/>
          <p:nvPr/>
        </p:nvSpPr>
        <p:spPr>
          <a:xfrm>
            <a:off x="538480" y="90177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43C8F-C3F6-C0AF-344A-8E94032EF97B}"/>
              </a:ext>
            </a:extLst>
          </p:cNvPr>
          <p:cNvSpPr txBox="1"/>
          <p:nvPr/>
        </p:nvSpPr>
        <p:spPr>
          <a:xfrm>
            <a:off x="942284" y="1892397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547E6-EAD6-C16F-C9BF-4FFEFBA6EB20}"/>
              </a:ext>
            </a:extLst>
          </p:cNvPr>
          <p:cNvSpPr txBox="1"/>
          <p:nvPr/>
        </p:nvSpPr>
        <p:spPr>
          <a:xfrm>
            <a:off x="1000466" y="125659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B648-35BB-55A6-4C98-85A328BAA159}"/>
              </a:ext>
            </a:extLst>
          </p:cNvPr>
          <p:cNvSpPr txBox="1"/>
          <p:nvPr/>
        </p:nvSpPr>
        <p:spPr>
          <a:xfrm>
            <a:off x="995550" y="155648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9F331-CC6D-4E91-1685-7EA256BC65AB}"/>
              </a:ext>
            </a:extLst>
          </p:cNvPr>
          <p:cNvSpPr txBox="1"/>
          <p:nvPr/>
        </p:nvSpPr>
        <p:spPr>
          <a:xfrm>
            <a:off x="538346" y="226932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CD19B-67D8-1A0E-1A24-EFAEDA87887A}"/>
              </a:ext>
            </a:extLst>
          </p:cNvPr>
          <p:cNvSpPr txBox="1"/>
          <p:nvPr/>
        </p:nvSpPr>
        <p:spPr>
          <a:xfrm>
            <a:off x="504750" y="2674063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8C331-758D-D763-8E39-5096BCB0EE78}"/>
              </a:ext>
            </a:extLst>
          </p:cNvPr>
          <p:cNvSpPr txBox="1"/>
          <p:nvPr/>
        </p:nvSpPr>
        <p:spPr>
          <a:xfrm>
            <a:off x="492733" y="3078804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5C086-2799-B8B6-9439-D1490F86EDBD}"/>
              </a:ext>
            </a:extLst>
          </p:cNvPr>
          <p:cNvSpPr txBox="1"/>
          <p:nvPr/>
        </p:nvSpPr>
        <p:spPr>
          <a:xfrm>
            <a:off x="7541809" y="4098497"/>
            <a:ext cx="4111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2"/>
                </a:solidFill>
              </a:rPr>
              <a:t>Prompt neutrino analysis </a:t>
            </a:r>
            <a:br>
              <a:rPr lang="en-DE" dirty="0">
                <a:solidFill>
                  <a:schemeClr val="accent2"/>
                </a:solidFill>
              </a:rPr>
            </a:br>
            <a:r>
              <a:rPr lang="en-DE" dirty="0">
                <a:solidFill>
                  <a:schemeClr val="accent2"/>
                </a:solidFill>
              </a:rPr>
              <a:t>(Lars Bollmann </a:t>
            </a:r>
            <a:r>
              <a:rPr lang="en-GB" dirty="0">
                <a:solidFill>
                  <a:schemeClr val="accent2"/>
                </a:solidFill>
              </a:rPr>
              <a:t>Tue 16:45, T 42.4</a:t>
            </a:r>
            <a:r>
              <a:rPr lang="en-DE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endParaRPr lang="en-DE" dirty="0">
              <a:solidFill>
                <a:schemeClr val="accent2"/>
              </a:solidFill>
            </a:endParaRPr>
          </a:p>
          <a:p>
            <a:endParaRPr lang="en-DE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B5CFB-EAD9-ADD4-95BF-8F7A4B06E36B}"/>
              </a:ext>
            </a:extLst>
          </p:cNvPr>
          <p:cNvSpPr txBox="1"/>
          <p:nvPr/>
        </p:nvSpPr>
        <p:spPr>
          <a:xfrm>
            <a:off x="4282507" y="6176963"/>
            <a:ext cx="401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1B0F-6CAB-D859-7B5E-2205589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5306-8054-2028-4A7B-AD7BE0F8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to move this slide?</a:t>
            </a:r>
          </a:p>
          <a:p>
            <a:r>
              <a:rPr lang="en-DE" dirty="0"/>
              <a:t>muon puzzle</a:t>
            </a:r>
          </a:p>
          <a:p>
            <a:r>
              <a:rPr lang="en-DE" dirty="0"/>
              <a:t>understand muon and neutrino flux at very high energies &gt; PeV</a:t>
            </a:r>
          </a:p>
          <a:p>
            <a:r>
              <a:rPr lang="en-DE" dirty="0"/>
              <a:t>collect data points to tune hadronic interaction models (high energies and high rapidity)</a:t>
            </a:r>
          </a:p>
          <a:p>
            <a:pPr lvl="1"/>
            <a:r>
              <a:rPr lang="en-DE" dirty="0"/>
              <a:t>see talk by hans: there are already data points?! slide 16??? </a:t>
            </a:r>
          </a:p>
          <a:p>
            <a:r>
              <a:rPr lang="en-DE" dirty="0"/>
              <a:t>pin down background to measure astrophysical source at high energies</a:t>
            </a:r>
          </a:p>
          <a:p>
            <a:endParaRPr lang="en-DE" dirty="0"/>
          </a:p>
          <a:p>
            <a:r>
              <a:rPr lang="en-DE" dirty="0"/>
              <a:t>WHAT IS OUR MAIN MOTIVATION?! STUDY OBJECTS IN THE UNIVERSE AND FUNDAMENTAL PARTICLE PHYSICS? THEN MENTION THIS MOTIVATION AT THE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39FD-6876-90E1-113F-A78A1C7D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9A2-2A8F-4E01-3447-BB317F4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40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Definition of 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17" name="Picture 1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5B8CD3D-9550-264A-6251-4ADE6551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3" y="1449293"/>
            <a:ext cx="5223361" cy="3734278"/>
          </a:xfrm>
          <a:prstGeom prst="rect">
            <a:avLst/>
          </a:prstGeom>
        </p:spPr>
      </p:pic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3" y="2530425"/>
            <a:ext cx="5145687" cy="4216717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913011" y="2377301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578954" y="333946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439252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212252" y="388810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405907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58" b="53158"/>
          <a:stretch/>
        </p:blipFill>
        <p:spPr>
          <a:xfrm>
            <a:off x="3827346" y="5283908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210" r="-2587"/>
          <a:stretch/>
        </p:blipFill>
        <p:spPr>
          <a:xfrm>
            <a:off x="788783" y="5283908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65AE3-D95D-E988-4C35-65E84A15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84" y="678337"/>
            <a:ext cx="3876636" cy="3053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3BCB8-5571-C92A-B445-ADB29254B6E3}"/>
              </a:ext>
            </a:extLst>
          </p:cNvPr>
          <p:cNvSpPr txBox="1"/>
          <p:nvPr/>
        </p:nvSpPr>
        <p:spPr>
          <a:xfrm>
            <a:off x="8343515" y="2978552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16" y="3716583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319662" y="5882060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5680148" y="6325881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12382" y="444967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215988" y="5503801"/>
            <a:ext cx="850363" cy="10067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9731</TotalTime>
  <Words>2638</Words>
  <Application>Microsoft Macintosh PowerPoint</Application>
  <PresentationFormat>Widescreen</PresentationFormat>
  <Paragraphs>541</Paragraphs>
  <Slides>60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Akkurat Office</vt:lpstr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An analysis concept to measure atmospheric prompt muons with IceCube    Mirco Hünnefeld and Pascal Gutjahr</vt:lpstr>
      <vt:lpstr>Astroparticle physics</vt:lpstr>
      <vt:lpstr>Cosmic ray flux</vt:lpstr>
      <vt:lpstr>Air shower – 10 TeV</vt:lpstr>
      <vt:lpstr>Muon flux: Definition of prompt</vt:lpstr>
      <vt:lpstr>Prompt atmospheric muons and neutrinos</vt:lpstr>
      <vt:lpstr>Muon Puzzle and model uncertainties</vt:lpstr>
      <vt:lpstr>Intention</vt:lpstr>
      <vt:lpstr>CORSIKA 7 tagging and MCEq comparison</vt:lpstr>
      <vt:lpstr>PowerPoint Presentation</vt:lpstr>
      <vt:lpstr>Expected muons for 10 years: leading vs. bundle energy</vt:lpstr>
      <vt:lpstr>Pseudo data sampling</vt:lpstr>
      <vt:lpstr>Poisson likelihood fit performed in leading muon energy</vt:lpstr>
      <vt:lpstr>Discovery potential and sensitivity</vt:lpstr>
      <vt:lpstr>Conclusion and outlook</vt:lpstr>
      <vt:lpstr>Motivation</vt:lpstr>
      <vt:lpstr>Agreement for different primary models</vt:lpstr>
      <vt:lpstr>Motivation</vt:lpstr>
      <vt:lpstr>Overview</vt:lpstr>
      <vt:lpstr>CORSIKA vs. MCEq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Test background statistics</vt:lpstr>
      <vt:lpstr>Conclusion and outlook</vt:lpstr>
      <vt:lpstr>PowerPoint Presentation</vt:lpstr>
      <vt:lpstr>Some definitions and wording…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243</cp:revision>
  <dcterms:created xsi:type="dcterms:W3CDTF">2023-09-19T10:10:31Z</dcterms:created>
  <dcterms:modified xsi:type="dcterms:W3CDTF">2024-02-28T22:50:55Z</dcterms:modified>
</cp:coreProperties>
</file>